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56" r:id="rId3"/>
    <p:sldId id="258"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92" r:id="rId19"/>
    <p:sldId id="293" r:id="rId20"/>
    <p:sldId id="296" r:id="rId21"/>
    <p:sldId id="297" r:id="rId22"/>
    <p:sldId id="298" r:id="rId23"/>
    <p:sldId id="299" r:id="rId24"/>
    <p:sldId id="308" r:id="rId25"/>
    <p:sldId id="279" r:id="rId26"/>
    <p:sldId id="294" r:id="rId27"/>
    <p:sldId id="295" r:id="rId28"/>
    <p:sldId id="281" r:id="rId29"/>
    <p:sldId id="317" r:id="rId30"/>
    <p:sldId id="285" r:id="rId31"/>
    <p:sldId id="282" r:id="rId32"/>
    <p:sldId id="283" r:id="rId33"/>
    <p:sldId id="284"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varScale="1">
        <p:scale>
          <a:sx n="115" d="100"/>
          <a:sy n="115" d="100"/>
        </p:scale>
        <p:origin x="6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1"/>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6.xml"/><Relationship Id="rId3" Type="http://schemas.openxmlformats.org/officeDocument/2006/relationships/image" Target="../media/image1.png"/><Relationship Id="rId2" Type="http://schemas.openxmlformats.org/officeDocument/2006/relationships/tags" Target="../tags/tag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xml"/><Relationship Id="rId5" Type="http://schemas.openxmlformats.org/officeDocument/2006/relationships/tags" Target="../tags/tag33.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tags" Target="../tags/tag32.xml"/><Relationship Id="rId1" Type="http://schemas.openxmlformats.org/officeDocument/2006/relationships/tags" Target="../tags/tag31.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xml"/><Relationship Id="rId5" Type="http://schemas.openxmlformats.org/officeDocument/2006/relationships/tags" Target="../tags/tag36.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tags" Target="../tags/tag35.xml"/><Relationship Id="rId1" Type="http://schemas.openxmlformats.org/officeDocument/2006/relationships/tags" Target="../tags/tag34.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tags" Target="../tags/tag39.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tags" Target="../tags/tag38.xml"/><Relationship Id="rId1" Type="http://schemas.openxmlformats.org/officeDocument/2006/relationships/tags" Target="../tags/tag37.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tags" Target="../tags/tag4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tags" Target="../tags/tag41.xml"/><Relationship Id="rId1" Type="http://schemas.openxmlformats.org/officeDocument/2006/relationships/tags" Target="../tags/tag40.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tags" Target="../tags/tag45.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tags" Target="../tags/tag44.xml"/><Relationship Id="rId1" Type="http://schemas.openxmlformats.org/officeDocument/2006/relationships/tags" Target="../tags/tag43.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xml"/><Relationship Id="rId5" Type="http://schemas.openxmlformats.org/officeDocument/2006/relationships/tags" Target="../tags/tag48.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tags" Target="../tags/tag47.xml"/><Relationship Id="rId1" Type="http://schemas.openxmlformats.org/officeDocument/2006/relationships/tags" Target="../tags/tag46.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tags" Target="../tags/tag51.xml"/><Relationship Id="rId3" Type="http://schemas.openxmlformats.org/officeDocument/2006/relationships/image" Target="../media/image27.png"/><Relationship Id="rId2" Type="http://schemas.openxmlformats.org/officeDocument/2006/relationships/tags" Target="../tags/tag50.xml"/><Relationship Id="rId1" Type="http://schemas.openxmlformats.org/officeDocument/2006/relationships/tags" Target="../tags/tag49.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xml"/><Relationship Id="rId5" Type="http://schemas.openxmlformats.org/officeDocument/2006/relationships/tags" Target="../tags/tag54.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tags" Target="../tags/tag53.xml"/><Relationship Id="rId1" Type="http://schemas.openxmlformats.org/officeDocument/2006/relationships/tags" Target="../tags/tag52.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1.xml"/><Relationship Id="rId5" Type="http://schemas.openxmlformats.org/officeDocument/2006/relationships/tags" Target="../tags/tag60.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tags" Target="../tags/tag59.xml"/><Relationship Id="rId1" Type="http://schemas.openxmlformats.org/officeDocument/2006/relationships/tags" Target="../tags/tag58.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tags" Target="../tags/tag9.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tags" Target="../tags/tag8.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1.xml"/><Relationship Id="rId5" Type="http://schemas.openxmlformats.org/officeDocument/2006/relationships/tags" Target="../tags/tag63.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tags" Target="../tags/tag62.xml"/><Relationship Id="rId1" Type="http://schemas.openxmlformats.org/officeDocument/2006/relationships/tags" Target="../tags/tag61.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xml"/><Relationship Id="rId6" Type="http://schemas.openxmlformats.org/officeDocument/2006/relationships/tags" Target="../tags/tag66.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tags" Target="../tags/tag65.xml"/><Relationship Id="rId1" Type="http://schemas.openxmlformats.org/officeDocument/2006/relationships/tags" Target="../tags/tag64.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xml"/><Relationship Id="rId5" Type="http://schemas.openxmlformats.org/officeDocument/2006/relationships/tags" Target="../tags/tag69.xml"/><Relationship Id="rId4" Type="http://schemas.openxmlformats.org/officeDocument/2006/relationships/image" Target="../media/image38.jpeg"/><Relationship Id="rId3" Type="http://schemas.openxmlformats.org/officeDocument/2006/relationships/image" Target="../media/image37.jpeg"/><Relationship Id="rId2" Type="http://schemas.openxmlformats.org/officeDocument/2006/relationships/tags" Target="../tags/tag68.xml"/><Relationship Id="rId1" Type="http://schemas.openxmlformats.org/officeDocument/2006/relationships/tags" Target="../tags/tag67.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tags" Target="../tags/tag72.xml"/><Relationship Id="rId3" Type="http://schemas.openxmlformats.org/officeDocument/2006/relationships/image" Target="../media/image39.png"/><Relationship Id="rId2" Type="http://schemas.openxmlformats.org/officeDocument/2006/relationships/tags" Target="../tags/tag71.xml"/><Relationship Id="rId1" Type="http://schemas.openxmlformats.org/officeDocument/2006/relationships/tags" Target="../tags/tag70.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tags" Target="../tags/tag75.xml"/><Relationship Id="rId3" Type="http://schemas.openxmlformats.org/officeDocument/2006/relationships/image" Target="../media/image40.png"/><Relationship Id="rId2" Type="http://schemas.openxmlformats.org/officeDocument/2006/relationships/tags" Target="../tags/tag74.xml"/><Relationship Id="rId1" Type="http://schemas.openxmlformats.org/officeDocument/2006/relationships/tags" Target="../tags/tag73.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xml"/><Relationship Id="rId4" Type="http://schemas.openxmlformats.org/officeDocument/2006/relationships/tags" Target="../tags/tag78.xml"/><Relationship Id="rId3" Type="http://schemas.openxmlformats.org/officeDocument/2006/relationships/image" Target="../media/image41.png"/><Relationship Id="rId2" Type="http://schemas.openxmlformats.org/officeDocument/2006/relationships/tags" Target="../tags/tag77.xml"/><Relationship Id="rId1" Type="http://schemas.openxmlformats.org/officeDocument/2006/relationships/tags" Target="../tags/tag76.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xml"/><Relationship Id="rId5" Type="http://schemas.openxmlformats.org/officeDocument/2006/relationships/tags" Target="../tags/tag81.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tags" Target="../tags/tag80.xml"/><Relationship Id="rId1" Type="http://schemas.openxmlformats.org/officeDocument/2006/relationships/tags" Target="../tags/tag79.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xml"/><Relationship Id="rId5" Type="http://schemas.openxmlformats.org/officeDocument/2006/relationships/tags" Target="../tags/tag84.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tags" Target="../tags/tag83.xml"/><Relationship Id="rId1" Type="http://schemas.openxmlformats.org/officeDocument/2006/relationships/tags" Target="../tags/tag82.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xml"/><Relationship Id="rId4" Type="http://schemas.openxmlformats.org/officeDocument/2006/relationships/tags" Target="../tags/tag87.xml"/><Relationship Id="rId3" Type="http://schemas.openxmlformats.org/officeDocument/2006/relationships/image" Target="../media/image46.png"/><Relationship Id="rId2" Type="http://schemas.openxmlformats.org/officeDocument/2006/relationships/tags" Target="../tags/tag86.xml"/><Relationship Id="rId1" Type="http://schemas.openxmlformats.org/officeDocument/2006/relationships/tags" Target="../tags/tag85.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xml"/><Relationship Id="rId4" Type="http://schemas.openxmlformats.org/officeDocument/2006/relationships/tags" Target="../tags/tag90.xml"/><Relationship Id="rId3" Type="http://schemas.openxmlformats.org/officeDocument/2006/relationships/image" Target="../media/image47.png"/><Relationship Id="rId2" Type="http://schemas.openxmlformats.org/officeDocument/2006/relationships/tags" Target="../tags/tag89.xml"/><Relationship Id="rId1" Type="http://schemas.openxmlformats.org/officeDocument/2006/relationships/tags" Target="../tags/tag88.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12.xml"/><Relationship Id="rId3" Type="http://schemas.openxmlformats.org/officeDocument/2006/relationships/image" Target="../media/image4.png"/><Relationship Id="rId2" Type="http://schemas.openxmlformats.org/officeDocument/2006/relationships/tags" Target="../tags/tag11.xml"/><Relationship Id="rId1" Type="http://schemas.openxmlformats.org/officeDocument/2006/relationships/tags" Target="../tags/tag10.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1.xml"/><Relationship Id="rId4" Type="http://schemas.openxmlformats.org/officeDocument/2006/relationships/tags" Target="../tags/tag93.xml"/><Relationship Id="rId3" Type="http://schemas.openxmlformats.org/officeDocument/2006/relationships/image" Target="../media/image48.png"/><Relationship Id="rId2" Type="http://schemas.openxmlformats.org/officeDocument/2006/relationships/tags" Target="../tags/tag92.xml"/><Relationship Id="rId1" Type="http://schemas.openxmlformats.org/officeDocument/2006/relationships/tags" Target="../tags/tag91.xm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1.xml"/><Relationship Id="rId4" Type="http://schemas.openxmlformats.org/officeDocument/2006/relationships/tags" Target="../tags/tag96.xml"/><Relationship Id="rId3" Type="http://schemas.openxmlformats.org/officeDocument/2006/relationships/image" Target="../media/image49.png"/><Relationship Id="rId2" Type="http://schemas.openxmlformats.org/officeDocument/2006/relationships/tags" Target="../tags/tag95.xml"/><Relationship Id="rId1" Type="http://schemas.openxmlformats.org/officeDocument/2006/relationships/tags" Target="../tags/tag94.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tags" Target="../tags/tag15.xml"/><Relationship Id="rId3" Type="http://schemas.openxmlformats.org/officeDocument/2006/relationships/image" Target="../media/image5.png"/><Relationship Id="rId2" Type="http://schemas.openxmlformats.org/officeDocument/2006/relationships/tags" Target="../tags/tag14.xml"/><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tags" Target="../tags/tag18.xml"/><Relationship Id="rId3" Type="http://schemas.openxmlformats.org/officeDocument/2006/relationships/image" Target="../media/image6.png"/><Relationship Id="rId2" Type="http://schemas.openxmlformats.org/officeDocument/2006/relationships/tags" Target="../tags/tag17.xml"/><Relationship Id="rId1" Type="http://schemas.openxmlformats.org/officeDocument/2006/relationships/tags" Target="../tags/tag16.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tags" Target="../tags/tag21.xml"/><Relationship Id="rId3" Type="http://schemas.openxmlformats.org/officeDocument/2006/relationships/image" Target="../media/image7.png"/><Relationship Id="rId2" Type="http://schemas.openxmlformats.org/officeDocument/2006/relationships/tags" Target="../tags/tag20.xml"/><Relationship Id="rId1" Type="http://schemas.openxmlformats.org/officeDocument/2006/relationships/tags" Target="../tags/tag19.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tags" Target="../tags/tag24.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tags" Target="../tags/tag23.xml"/><Relationship Id="rId1" Type="http://schemas.openxmlformats.org/officeDocument/2006/relationships/tags" Target="../tags/tag22.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xml"/><Relationship Id="rId6" Type="http://schemas.openxmlformats.org/officeDocument/2006/relationships/tags" Target="../tags/tag27.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tags" Target="../tags/tag26.xml"/><Relationship Id="rId1" Type="http://schemas.openxmlformats.org/officeDocument/2006/relationships/tags" Target="../tags/tag25.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xml"/><Relationship Id="rId6" Type="http://schemas.openxmlformats.org/officeDocument/2006/relationships/tags" Target="../tags/tag30.xml"/><Relationship Id="rId5" Type="http://schemas.openxmlformats.org/officeDocument/2006/relationships/image" Target="../media/image12.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tags" Target="../tags/tag29.xml"/><Relationship Id="rId1" Type="http://schemas.openxmlformats.org/officeDocument/2006/relationships/tags" Target="../tags/tag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972185" y="315595"/>
            <a:ext cx="10333990" cy="561340"/>
          </a:xfrm>
        </p:spPr>
        <p:txBody>
          <a:bodyPr>
            <a:normAutofit/>
          </a:bodyPr>
          <a:lstStyle/>
          <a:p>
            <a:r>
              <a:rPr lang="en-US" altLang="zh-CN" sz="2800" dirty="0">
                <a:sym typeface="+mn-ea"/>
              </a:rPr>
              <a:t>TR</a:t>
            </a:r>
            <a:r>
              <a:rPr lang="zh-CN" altLang="zh-CN" sz="2800" dirty="0">
                <a:sym typeface="+mn-ea"/>
              </a:rPr>
              <a:t>外汇</a:t>
            </a:r>
            <a:r>
              <a:rPr lang="zh-CN" altLang="en-US" sz="2800" dirty="0">
                <a:sym typeface="+mn-ea"/>
              </a:rPr>
              <a:t>的资金安全超乎你的想象</a:t>
            </a:r>
            <a:endParaRPr lang="zh-CN" altLang="zh-CN" sz="2800" dirty="0"/>
          </a:p>
        </p:txBody>
      </p:sp>
      <p:sp>
        <p:nvSpPr>
          <p:cNvPr id="5" name="副标题 4"/>
          <p:cNvSpPr>
            <a:spLocks noGrp="1"/>
          </p:cNvSpPr>
          <p:nvPr>
            <p:ph type="subTitle" idx="1"/>
            <p:custDataLst>
              <p:tags r:id="rId2"/>
            </p:custDataLst>
          </p:nvPr>
        </p:nvSpPr>
        <p:spPr>
          <a:xfrm>
            <a:off x="972820" y="5430520"/>
            <a:ext cx="10332720" cy="909320"/>
          </a:xfrm>
        </p:spPr>
        <p:txBody>
          <a:bodyPr>
            <a:normAutofit/>
          </a:bodyPr>
          <a:lstStyle/>
          <a:p>
            <a:r>
              <a:rPr lang="zh-CN" altLang="en-US" sz="2800" dirty="0"/>
              <a:t>首先简单看下公司的简介</a:t>
            </a:r>
            <a:endParaRPr lang="zh-CN" altLang="en-US" sz="2800" dirty="0"/>
          </a:p>
        </p:txBody>
      </p:sp>
      <p:pic>
        <p:nvPicPr>
          <p:cNvPr id="3" name="图片 2"/>
          <p:cNvPicPr>
            <a:picLocks noChangeAspect="1"/>
          </p:cNvPicPr>
          <p:nvPr/>
        </p:nvPicPr>
        <p:blipFill>
          <a:blip r:embed="rId3"/>
          <a:stretch>
            <a:fillRect/>
          </a:stretch>
        </p:blipFill>
        <p:spPr>
          <a:xfrm>
            <a:off x="972820" y="876935"/>
            <a:ext cx="10332720" cy="4553585"/>
          </a:xfrm>
          <a:prstGeom prst="rect">
            <a:avLst/>
          </a:prstGeom>
        </p:spPr>
      </p:pic>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3" name="图片 2"/>
          <p:cNvPicPr>
            <a:picLocks noChangeAspect="1"/>
          </p:cNvPicPr>
          <p:nvPr/>
        </p:nvPicPr>
        <p:blipFill>
          <a:blip r:embed="rId3"/>
          <a:stretch>
            <a:fillRect/>
          </a:stretch>
        </p:blipFill>
        <p:spPr>
          <a:xfrm>
            <a:off x="-34290" y="-45720"/>
            <a:ext cx="12157710" cy="6844665"/>
          </a:xfrm>
          <a:prstGeom prst="rect">
            <a:avLst/>
          </a:prstGeom>
        </p:spPr>
      </p:pic>
      <p:pic>
        <p:nvPicPr>
          <p:cNvPr id="4" name="图片 3"/>
          <p:cNvPicPr>
            <a:picLocks noChangeAspect="1"/>
          </p:cNvPicPr>
          <p:nvPr/>
        </p:nvPicPr>
        <p:blipFill>
          <a:blip r:embed="rId4"/>
          <a:stretch>
            <a:fillRect/>
          </a:stretch>
        </p:blipFill>
        <p:spPr>
          <a:xfrm>
            <a:off x="-34290" y="-19050"/>
            <a:ext cx="12228830" cy="6878955"/>
          </a:xfrm>
          <a:prstGeom prst="rect">
            <a:avLst/>
          </a:prstGeom>
        </p:spPr>
      </p:pic>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3" name="图片 2"/>
          <p:cNvPicPr>
            <a:picLocks noChangeAspect="1"/>
          </p:cNvPicPr>
          <p:nvPr/>
        </p:nvPicPr>
        <p:blipFill>
          <a:blip r:embed="rId3"/>
          <a:stretch>
            <a:fillRect/>
          </a:stretch>
        </p:blipFill>
        <p:spPr>
          <a:xfrm>
            <a:off x="-14605" y="-13970"/>
            <a:ext cx="12221210" cy="6886575"/>
          </a:xfrm>
          <a:prstGeom prst="rect">
            <a:avLst/>
          </a:prstGeom>
        </p:spPr>
      </p:pic>
      <p:pic>
        <p:nvPicPr>
          <p:cNvPr id="6" name="图片 5"/>
          <p:cNvPicPr>
            <a:picLocks noChangeAspect="1"/>
          </p:cNvPicPr>
          <p:nvPr/>
        </p:nvPicPr>
        <p:blipFill>
          <a:blip r:embed="rId4"/>
          <a:stretch>
            <a:fillRect/>
          </a:stretch>
        </p:blipFill>
        <p:spPr>
          <a:xfrm>
            <a:off x="-14605" y="-8890"/>
            <a:ext cx="12221210" cy="6875145"/>
          </a:xfrm>
          <a:prstGeom prst="rect">
            <a:avLst/>
          </a:prstGeom>
        </p:spPr>
      </p:pic>
    </p:spTree>
    <p:custDataLst>
      <p:tags r:id="rId5"/>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3" name="图片 2"/>
          <p:cNvPicPr>
            <a:picLocks noChangeAspect="1"/>
          </p:cNvPicPr>
          <p:nvPr/>
        </p:nvPicPr>
        <p:blipFill>
          <a:blip r:embed="rId3"/>
          <a:stretch>
            <a:fillRect/>
          </a:stretch>
        </p:blipFill>
        <p:spPr>
          <a:xfrm>
            <a:off x="-7620" y="-17145"/>
            <a:ext cx="12143105" cy="6856095"/>
          </a:xfrm>
          <a:prstGeom prst="rect">
            <a:avLst/>
          </a:prstGeom>
        </p:spPr>
      </p:pic>
      <p:pic>
        <p:nvPicPr>
          <p:cNvPr id="4" name="图片 3"/>
          <p:cNvPicPr>
            <a:picLocks noChangeAspect="1"/>
          </p:cNvPicPr>
          <p:nvPr/>
        </p:nvPicPr>
        <p:blipFill>
          <a:blip r:embed="rId4"/>
          <a:stretch>
            <a:fillRect/>
          </a:stretch>
        </p:blipFill>
        <p:spPr>
          <a:xfrm>
            <a:off x="-7620" y="-12065"/>
            <a:ext cx="12143740" cy="6845935"/>
          </a:xfrm>
          <a:prstGeom prst="rect">
            <a:avLst/>
          </a:prstGeom>
        </p:spPr>
      </p:pic>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3" name="图片 2"/>
          <p:cNvPicPr>
            <a:picLocks noChangeAspect="1"/>
          </p:cNvPicPr>
          <p:nvPr/>
        </p:nvPicPr>
        <p:blipFill>
          <a:blip r:embed="rId3"/>
          <a:stretch>
            <a:fillRect/>
          </a:stretch>
        </p:blipFill>
        <p:spPr>
          <a:xfrm>
            <a:off x="-33655" y="-32385"/>
            <a:ext cx="12223750" cy="6902450"/>
          </a:xfrm>
          <a:prstGeom prst="rect">
            <a:avLst/>
          </a:prstGeom>
        </p:spPr>
      </p:pic>
      <p:pic>
        <p:nvPicPr>
          <p:cNvPr id="4" name="图片 3"/>
          <p:cNvPicPr>
            <a:picLocks noChangeAspect="1"/>
          </p:cNvPicPr>
          <p:nvPr/>
        </p:nvPicPr>
        <p:blipFill>
          <a:blip r:embed="rId4"/>
          <a:stretch>
            <a:fillRect/>
          </a:stretch>
        </p:blipFill>
        <p:spPr>
          <a:xfrm>
            <a:off x="-33020" y="-26035"/>
            <a:ext cx="12222480" cy="6890385"/>
          </a:xfrm>
          <a:prstGeom prst="rect">
            <a:avLst/>
          </a:prstGeom>
        </p:spPr>
      </p:pic>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3" name="图片 2"/>
          <p:cNvPicPr>
            <a:picLocks noChangeAspect="1"/>
          </p:cNvPicPr>
          <p:nvPr/>
        </p:nvPicPr>
        <p:blipFill>
          <a:blip r:embed="rId3"/>
          <a:stretch>
            <a:fillRect/>
          </a:stretch>
        </p:blipFill>
        <p:spPr>
          <a:xfrm>
            <a:off x="78105" y="51435"/>
            <a:ext cx="11737975" cy="6652260"/>
          </a:xfrm>
          <a:prstGeom prst="rect">
            <a:avLst/>
          </a:prstGeom>
        </p:spPr>
      </p:pic>
      <p:pic>
        <p:nvPicPr>
          <p:cNvPr id="4" name="图片 3"/>
          <p:cNvPicPr>
            <a:picLocks noChangeAspect="1"/>
          </p:cNvPicPr>
          <p:nvPr/>
        </p:nvPicPr>
        <p:blipFill>
          <a:blip r:embed="rId4"/>
          <a:stretch>
            <a:fillRect/>
          </a:stretch>
        </p:blipFill>
        <p:spPr>
          <a:xfrm>
            <a:off x="78105" y="-19685"/>
            <a:ext cx="11729085" cy="6723380"/>
          </a:xfrm>
          <a:prstGeom prst="rect">
            <a:avLst/>
          </a:prstGeom>
        </p:spPr>
      </p:pic>
    </p:spTree>
    <p:custDataLst>
      <p:tags r:id="rId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3" name="图片 2"/>
          <p:cNvPicPr>
            <a:picLocks noChangeAspect="1"/>
          </p:cNvPicPr>
          <p:nvPr/>
        </p:nvPicPr>
        <p:blipFill>
          <a:blip r:embed="rId3"/>
          <a:stretch>
            <a:fillRect/>
          </a:stretch>
        </p:blipFill>
        <p:spPr>
          <a:xfrm>
            <a:off x="132715" y="322580"/>
            <a:ext cx="11874500" cy="6160770"/>
          </a:xfrm>
          <a:prstGeom prst="rect">
            <a:avLst/>
          </a:prstGeom>
        </p:spPr>
      </p:pic>
      <p:pic>
        <p:nvPicPr>
          <p:cNvPr id="4" name="图片 3"/>
          <p:cNvPicPr>
            <a:picLocks noChangeAspect="1"/>
          </p:cNvPicPr>
          <p:nvPr/>
        </p:nvPicPr>
        <p:blipFill>
          <a:blip r:embed="rId4"/>
          <a:stretch>
            <a:fillRect/>
          </a:stretch>
        </p:blipFill>
        <p:spPr>
          <a:xfrm>
            <a:off x="132080" y="334010"/>
            <a:ext cx="11788775" cy="6146800"/>
          </a:xfrm>
          <a:prstGeom prst="rect">
            <a:avLst/>
          </a:prstGeom>
        </p:spPr>
      </p:pic>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481965" y="212725"/>
            <a:ext cx="11123295" cy="983615"/>
          </a:xfrm>
          <a:solidFill>
            <a:schemeClr val="bg1"/>
          </a:solidFill>
        </p:spPr>
        <p:txBody>
          <a:bodyPr>
            <a:normAutofit fontScale="90000"/>
          </a:bodyPr>
          <a:lstStyle/>
          <a:p>
            <a:br>
              <a:rPr lang="zh-CN" altLang="en-US" sz="2800">
                <a:sym typeface="+mn-ea"/>
              </a:rPr>
            </a:br>
            <a:br>
              <a:rPr lang="zh-CN" altLang="en-US" sz="2800">
                <a:sym typeface="+mn-ea"/>
              </a:rPr>
            </a:br>
            <a:br>
              <a:rPr lang="zh-CN" altLang="en-US" sz="2800">
                <a:sym typeface="+mn-ea"/>
              </a:rPr>
            </a:br>
            <a:r>
              <a:rPr lang="zh-CN" altLang="en-US" sz="2800">
                <a:sym typeface="+mn-ea"/>
              </a:rPr>
              <a:t>第一:从流量商的监管来看资金安全！</a:t>
            </a:r>
            <a:br>
              <a:rPr lang="zh-CN" altLang="en-US" sz="4000"/>
            </a:br>
            <a:endParaRPr lang="zh-CN" altLang="en-US" sz="4000"/>
          </a:p>
        </p:txBody>
      </p:sp>
      <p:sp>
        <p:nvSpPr>
          <p:cNvPr id="5" name="副标题 4"/>
          <p:cNvSpPr>
            <a:spLocks noGrp="1"/>
          </p:cNvSpPr>
          <p:nvPr>
            <p:ph type="subTitle" idx="1"/>
            <p:custDataLst>
              <p:tags r:id="rId2"/>
            </p:custDataLst>
          </p:nvPr>
        </p:nvSpPr>
        <p:spPr>
          <a:xfrm>
            <a:off x="481330" y="2834005"/>
            <a:ext cx="11210925" cy="3577590"/>
          </a:xfrm>
        </p:spPr>
        <p:txBody>
          <a:bodyPr>
            <a:noAutofit/>
          </a:bodyPr>
          <a:lstStyle/>
          <a:p>
            <a:r>
              <a:rPr lang="en-US" altLang="zh-CN" sz="2000">
                <a:solidFill>
                  <a:srgbClr val="FF0000"/>
                </a:solidFill>
                <a:sym typeface="+mn-ea"/>
              </a:rPr>
              <a:t>首先外汇行业正规与否，实力怎样主要还是看监管</a:t>
            </a:r>
            <a:r>
              <a:rPr lang="en-US" altLang="zh-CN" sz="2000">
                <a:sym typeface="+mn-ea"/>
              </a:rPr>
              <a:t>，国际顶级的一线监管牌照以美国、英国、澳大利亚、为主！</a:t>
            </a:r>
            <a:r>
              <a:rPr lang="zh-CN" altLang="zh-CN" sz="2000">
                <a:solidFill>
                  <a:srgbClr val="FF0000"/>
                </a:solidFill>
                <a:sym typeface="+mn-ea"/>
              </a:rPr>
              <a:t>而</a:t>
            </a:r>
            <a:r>
              <a:rPr lang="en-US" altLang="zh-CN" sz="2000">
                <a:solidFill>
                  <a:srgbClr val="FF0000"/>
                </a:solidFill>
                <a:sym typeface="+mn-ea"/>
              </a:rPr>
              <a:t>Price就是受</a:t>
            </a:r>
            <a:r>
              <a:rPr lang="zh-CN" altLang="en-US" sz="2000">
                <a:solidFill>
                  <a:srgbClr val="FF0000"/>
                </a:solidFill>
                <a:sym typeface="+mn-ea"/>
              </a:rPr>
              <a:t>英国</a:t>
            </a:r>
            <a:r>
              <a:rPr lang="en-US" altLang="zh-CN" sz="2000">
                <a:solidFill>
                  <a:srgbClr val="FF0000"/>
                </a:solidFill>
                <a:sym typeface="+mn-ea"/>
              </a:rPr>
              <a:t>FCA</a:t>
            </a:r>
            <a:r>
              <a:rPr lang="zh-CN" altLang="en-US" sz="2000">
                <a:solidFill>
                  <a:srgbClr val="FF0000"/>
                </a:solidFill>
                <a:sym typeface="+mn-ea"/>
              </a:rPr>
              <a:t>的</a:t>
            </a:r>
            <a:r>
              <a:rPr lang="en-US" altLang="zh-CN" sz="2000">
                <a:solidFill>
                  <a:srgbClr val="FF0000"/>
                </a:solidFill>
                <a:sym typeface="+mn-ea"/>
              </a:rPr>
              <a:t>监管，牌照号: 725804</a:t>
            </a:r>
            <a:r>
              <a:rPr lang="zh-CN" altLang="en-US" sz="2000">
                <a:solidFill>
                  <a:srgbClr val="FF0000"/>
                </a:solidFill>
                <a:sym typeface="+mn-ea"/>
              </a:rPr>
              <a:t>，</a:t>
            </a:r>
            <a:r>
              <a:rPr lang="en-US" altLang="zh-CN" sz="2000">
                <a:sym typeface="+mn-ea"/>
              </a:rPr>
              <a:t>有兴趣查询的朋友可以</a:t>
            </a:r>
            <a:r>
              <a:rPr lang="zh-CN" altLang="en-US" sz="2000">
                <a:sym typeface="+mn-ea"/>
              </a:rPr>
              <a:t>到</a:t>
            </a:r>
            <a:r>
              <a:rPr lang="en-US" altLang="zh-CN" sz="2000">
                <a:sym typeface="+mn-ea"/>
              </a:rPr>
              <a:t>FCA</a:t>
            </a:r>
            <a:r>
              <a:rPr lang="zh-CN" altLang="en-US" sz="2000">
                <a:sym typeface="+mn-ea"/>
              </a:rPr>
              <a:t>的</a:t>
            </a:r>
            <a:r>
              <a:rPr lang="en-US" altLang="zh-CN" sz="2000">
                <a:sym typeface="+mn-ea"/>
              </a:rPr>
              <a:t>官网查询，</a:t>
            </a:r>
            <a:r>
              <a:rPr lang="zh-CN" altLang="en-US" sz="2000">
                <a:sym typeface="+mn-ea"/>
              </a:rPr>
              <a:t>也可以到大家都熟悉的天眼里去查询，</a:t>
            </a:r>
            <a:r>
              <a:rPr lang="en-US" altLang="zh-CN" sz="2000">
                <a:sym typeface="+mn-ea"/>
              </a:rPr>
              <a:t>不会查的可以找我们要查询方法。严格的监管可以最大限度的保障我们的资金安全。</a:t>
            </a:r>
            <a:r>
              <a:rPr lang="zh-CN" altLang="en-US" sz="2000">
                <a:sym typeface="+mn-ea"/>
              </a:rPr>
              <a:t>主要原因牌照一个是难拿，对于经纪商要求比较高，有着苛刻的监管条件，目前</a:t>
            </a:r>
            <a:r>
              <a:rPr lang="en-US" altLang="zh-CN" sz="2000">
                <a:sym typeface="+mn-ea"/>
              </a:rPr>
              <a:t>FCA</a:t>
            </a:r>
            <a:r>
              <a:rPr lang="zh-CN" altLang="en-US" sz="2000">
                <a:sym typeface="+mn-ea"/>
              </a:rPr>
              <a:t>颁发了58000个金融牌照，但外汇零售牌照只有205个，其中包括花旗，摩根大通，还包括巴菲特的伯克希尔·哈撒韦公司。中国的两家公司也在监管之内：中国银行和中国太平保险。而price也在205个监管公司之列。这样的牌照，一照难求，不只是需要钱就能买到的，信誉、客户资源、收入来源、有无投诉、历史经营情况以及交单的情况都是非常之重要。所以投资者所担心的，国际监管机构比我们想像的更严格，另外</a:t>
            </a:r>
            <a:r>
              <a:rPr lang="en-US" altLang="zh-CN" sz="2000">
                <a:sym typeface="+mn-ea"/>
              </a:rPr>
              <a:t>FCA</a:t>
            </a:r>
            <a:r>
              <a:rPr lang="zh-CN" altLang="en-US" sz="2000">
                <a:sym typeface="+mn-ea"/>
              </a:rPr>
              <a:t>的监管里有</a:t>
            </a:r>
            <a:r>
              <a:rPr lang="zh-CN" altLang="en-US" sz="2000">
                <a:solidFill>
                  <a:srgbClr val="FF0000"/>
                </a:solidFill>
                <a:sym typeface="+mn-ea"/>
              </a:rPr>
              <a:t>金融服务补偿计划，即使公司破产了客户能获得</a:t>
            </a:r>
            <a:r>
              <a:rPr lang="en-US" altLang="zh-CN" sz="2000">
                <a:solidFill>
                  <a:srgbClr val="FF0000"/>
                </a:solidFill>
                <a:sym typeface="+mn-ea"/>
              </a:rPr>
              <a:t>5</a:t>
            </a:r>
            <a:r>
              <a:rPr lang="zh-CN" altLang="en-US" sz="2000">
                <a:solidFill>
                  <a:srgbClr val="FF0000"/>
                </a:solidFill>
                <a:sym typeface="+mn-ea"/>
              </a:rPr>
              <a:t>万英镑的赔偿的；能拿到</a:t>
            </a:r>
            <a:r>
              <a:rPr lang="en-US" altLang="zh-CN" sz="2000">
                <a:solidFill>
                  <a:srgbClr val="FF0000"/>
                </a:solidFill>
                <a:sym typeface="+mn-ea"/>
              </a:rPr>
              <a:t>FCA</a:t>
            </a:r>
            <a:r>
              <a:rPr lang="zh-CN" altLang="en-US" sz="2000">
                <a:solidFill>
                  <a:srgbClr val="FF0000"/>
                </a:solidFill>
                <a:sym typeface="+mn-ea"/>
              </a:rPr>
              <a:t>监管的，要求注册资金</a:t>
            </a:r>
            <a:r>
              <a:rPr lang="en-US" altLang="zh-CN" sz="2000">
                <a:solidFill>
                  <a:srgbClr val="FF0000"/>
                </a:solidFill>
                <a:sym typeface="+mn-ea"/>
              </a:rPr>
              <a:t>1000</a:t>
            </a:r>
            <a:r>
              <a:rPr lang="zh-CN" altLang="en-US" sz="2000">
                <a:solidFill>
                  <a:srgbClr val="FF0000"/>
                </a:solidFill>
                <a:sym typeface="+mn-ea"/>
              </a:rPr>
              <a:t>万英镑，至少提供</a:t>
            </a:r>
            <a:r>
              <a:rPr lang="en-US" altLang="zh-CN" sz="2000">
                <a:solidFill>
                  <a:srgbClr val="FF0000"/>
                </a:solidFill>
                <a:sym typeface="+mn-ea"/>
              </a:rPr>
              <a:t>200</a:t>
            </a:r>
            <a:r>
              <a:rPr lang="zh-CN" altLang="en-US" sz="2000">
                <a:solidFill>
                  <a:srgbClr val="FF0000"/>
                </a:solidFill>
                <a:sym typeface="+mn-ea"/>
              </a:rPr>
              <a:t>万英镑以上的保证金，</a:t>
            </a:r>
            <a:r>
              <a:rPr lang="zh-CN" altLang="en-US" sz="2000">
                <a:sym typeface="+mn-ea"/>
              </a:rPr>
              <a:t>由于条件苛刻，所以跑路的成本太高，有了这个监管比起我们想象的那些支那问题有用并安全多了！</a:t>
            </a:r>
            <a:endParaRPr lang="en-US" altLang="zh-CN" sz="2000"/>
          </a:p>
          <a:p>
            <a:endParaRPr lang="en-US" altLang="zh-CN" sz="2000"/>
          </a:p>
        </p:txBody>
      </p:sp>
      <p:pic>
        <p:nvPicPr>
          <p:cNvPr id="4" name="图片 3"/>
          <p:cNvPicPr>
            <a:picLocks noChangeAspect="1"/>
          </p:cNvPicPr>
          <p:nvPr/>
        </p:nvPicPr>
        <p:blipFill>
          <a:blip r:embed="rId3"/>
          <a:stretch>
            <a:fillRect/>
          </a:stretch>
        </p:blipFill>
        <p:spPr>
          <a:xfrm>
            <a:off x="480695" y="1196340"/>
            <a:ext cx="11124565" cy="1638300"/>
          </a:xfrm>
          <a:prstGeom prst="rect">
            <a:avLst/>
          </a:prstGeom>
        </p:spPr>
      </p:pic>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3" name="图片 2"/>
          <p:cNvPicPr>
            <a:picLocks noChangeAspect="1"/>
          </p:cNvPicPr>
          <p:nvPr/>
        </p:nvPicPr>
        <p:blipFill>
          <a:blip r:embed="rId3"/>
          <a:stretch>
            <a:fillRect/>
          </a:stretch>
        </p:blipFill>
        <p:spPr>
          <a:xfrm>
            <a:off x="302895" y="297180"/>
            <a:ext cx="11586210" cy="6263640"/>
          </a:xfrm>
          <a:prstGeom prst="rect">
            <a:avLst/>
          </a:prstGeom>
        </p:spPr>
      </p:pic>
      <p:pic>
        <p:nvPicPr>
          <p:cNvPr id="4" name="图片 3"/>
          <p:cNvPicPr>
            <a:picLocks noChangeAspect="1"/>
          </p:cNvPicPr>
          <p:nvPr/>
        </p:nvPicPr>
        <p:blipFill>
          <a:blip r:embed="rId4"/>
          <a:stretch>
            <a:fillRect/>
          </a:stretch>
        </p:blipFill>
        <p:spPr>
          <a:xfrm>
            <a:off x="62865" y="20320"/>
            <a:ext cx="12102465" cy="6837680"/>
          </a:xfrm>
          <a:prstGeom prst="rect">
            <a:avLst/>
          </a:prstGeom>
        </p:spPr>
      </p:pic>
    </p:spTree>
    <p:custDataLst>
      <p:tags r:id="rId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989965" y="548640"/>
            <a:ext cx="10299065" cy="951865"/>
          </a:xfrm>
        </p:spPr>
        <p:txBody>
          <a:bodyPr/>
          <a:lstStyle/>
          <a:p>
            <a:r>
              <a:rPr lang="zh-CN" altLang="en-US" sz="2800"/>
              <a:t>如何查询</a:t>
            </a:r>
            <a:r>
              <a:rPr lang="en-US" altLang="zh-CN" sz="2800"/>
              <a:t>FCA</a:t>
            </a:r>
            <a:r>
              <a:rPr lang="zh-CN" altLang="en-US" sz="2800"/>
              <a:t>的监管</a:t>
            </a:r>
            <a:endParaRPr lang="zh-CN" altLang="en-US" sz="2800"/>
          </a:p>
        </p:txBody>
      </p:sp>
      <p:sp>
        <p:nvSpPr>
          <p:cNvPr id="5" name="副标题 4"/>
          <p:cNvSpPr>
            <a:spLocks noGrp="1"/>
          </p:cNvSpPr>
          <p:nvPr>
            <p:ph type="subTitle" idx="1"/>
            <p:custDataLst>
              <p:tags r:id="rId2"/>
            </p:custDataLst>
          </p:nvPr>
        </p:nvSpPr>
        <p:spPr>
          <a:xfrm>
            <a:off x="902970" y="2285365"/>
            <a:ext cx="10386060" cy="2972435"/>
          </a:xfrm>
        </p:spPr>
        <p:txBody>
          <a:bodyPr>
            <a:noAutofit/>
          </a:bodyPr>
          <a:lstStyle/>
          <a:p>
            <a:r>
              <a:rPr lang="en-US" altLang="zh-CN" sz="2400"/>
              <a:t>1 打开网址 https://www.fca.org.uk/</a:t>
            </a:r>
            <a:endParaRPr lang="en-US" altLang="zh-CN" sz="2400"/>
          </a:p>
          <a:p>
            <a:r>
              <a:rPr lang="en-US" altLang="zh-CN" sz="2400"/>
              <a:t>2 点击“Financial Services Register”</a:t>
            </a:r>
            <a:endParaRPr lang="en-US" altLang="zh-CN" sz="2400"/>
          </a:p>
          <a:p>
            <a:r>
              <a:rPr lang="en-US" altLang="zh-CN" sz="2400"/>
              <a:t>3 输入对应的监管号或公司名，点击搜索</a:t>
            </a:r>
            <a:endParaRPr lang="en-US" altLang="zh-CN" sz="2400"/>
          </a:p>
          <a:p>
            <a:r>
              <a:rPr lang="en-US" altLang="zh-CN" sz="2400"/>
              <a:t>4 搜索完后就会跳出下面的这个界面，FCA 针对 price 一些能做的，</a:t>
            </a:r>
            <a:endParaRPr lang="en-US" altLang="zh-CN" sz="2400"/>
          </a:p>
          <a:p>
            <a:r>
              <a:rPr lang="en-US" altLang="zh-CN" sz="2400"/>
              <a:t>不能做的都会显示出来</a:t>
            </a:r>
            <a:endParaRPr lang="en-US" altLang="zh-CN" sz="2400"/>
          </a:p>
          <a:p>
            <a:r>
              <a:rPr lang="en-US" altLang="zh-CN" sz="2400"/>
              <a:t>5 点击“permission”下拉，最重要的看“Limitation”这点就行，</a:t>
            </a:r>
            <a:endParaRPr lang="en-US" altLang="zh-CN" sz="2400"/>
          </a:p>
          <a:p>
            <a:r>
              <a:rPr lang="en-US" altLang="zh-CN" sz="2400"/>
              <a:t>matched principal 就是只做纯抛单的平台</a:t>
            </a:r>
            <a:endParaRPr lang="en-US" altLang="zh-CN" sz="2400"/>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3" name="图片 2"/>
          <p:cNvPicPr>
            <a:picLocks noChangeAspect="1"/>
          </p:cNvPicPr>
          <p:nvPr/>
        </p:nvPicPr>
        <p:blipFill>
          <a:blip r:embed="rId3"/>
          <a:stretch>
            <a:fillRect/>
          </a:stretch>
        </p:blipFill>
        <p:spPr>
          <a:xfrm>
            <a:off x="577850" y="305435"/>
            <a:ext cx="5252720" cy="6219190"/>
          </a:xfrm>
          <a:prstGeom prst="rect">
            <a:avLst/>
          </a:prstGeom>
        </p:spPr>
      </p:pic>
      <p:pic>
        <p:nvPicPr>
          <p:cNvPr id="4" name="图片 3"/>
          <p:cNvPicPr>
            <a:picLocks noChangeAspect="1"/>
          </p:cNvPicPr>
          <p:nvPr/>
        </p:nvPicPr>
        <p:blipFill>
          <a:blip r:embed="rId4"/>
          <a:stretch>
            <a:fillRect/>
          </a:stretch>
        </p:blipFill>
        <p:spPr>
          <a:xfrm>
            <a:off x="5608955" y="319405"/>
            <a:ext cx="6025515" cy="6219190"/>
          </a:xfrm>
          <a:prstGeom prst="rect">
            <a:avLst/>
          </a:prstGeom>
        </p:spPr>
      </p:pic>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3" name="图片 2"/>
          <p:cNvPicPr>
            <a:picLocks noChangeAspect="1"/>
          </p:cNvPicPr>
          <p:nvPr/>
        </p:nvPicPr>
        <p:blipFill>
          <a:blip r:embed="rId3"/>
          <a:stretch>
            <a:fillRect/>
          </a:stretch>
        </p:blipFill>
        <p:spPr>
          <a:xfrm>
            <a:off x="22225" y="-3810"/>
            <a:ext cx="12147550" cy="6865620"/>
          </a:xfrm>
          <a:prstGeom prst="rect">
            <a:avLst/>
          </a:prstGeom>
        </p:spPr>
      </p:pic>
      <p:pic>
        <p:nvPicPr>
          <p:cNvPr id="7" name="图片 6"/>
          <p:cNvPicPr>
            <a:picLocks noChangeAspect="1"/>
          </p:cNvPicPr>
          <p:nvPr/>
        </p:nvPicPr>
        <p:blipFill>
          <a:blip r:embed="rId4"/>
          <a:stretch>
            <a:fillRect/>
          </a:stretch>
        </p:blipFill>
        <p:spPr>
          <a:xfrm>
            <a:off x="-37465" y="-13335"/>
            <a:ext cx="12250420" cy="6875780"/>
          </a:xfrm>
          <a:prstGeom prst="rect">
            <a:avLst/>
          </a:prstGeom>
        </p:spPr>
      </p:pic>
    </p:spTree>
    <p:custDataLst>
      <p:tags r:id="rId5"/>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524000" y="1854199"/>
            <a:ext cx="9144000" cy="1655763"/>
          </a:xfrm>
        </p:spPr>
        <p:txBody>
          <a:bodyPr/>
          <a:lstStyle/>
          <a:p>
            <a:r>
              <a:rPr lang="zh-CN" altLang="en-US"/>
              <a:t>空白演示</a:t>
            </a:r>
            <a:endParaRPr lang="zh-CN" altLang="en-US"/>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3" name="图片 2"/>
          <p:cNvPicPr>
            <a:picLocks noChangeAspect="1"/>
          </p:cNvPicPr>
          <p:nvPr/>
        </p:nvPicPr>
        <p:blipFill>
          <a:blip r:embed="rId3"/>
          <a:stretch>
            <a:fillRect/>
          </a:stretch>
        </p:blipFill>
        <p:spPr>
          <a:xfrm>
            <a:off x="407670" y="243205"/>
            <a:ext cx="5727700" cy="6230620"/>
          </a:xfrm>
          <a:prstGeom prst="rect">
            <a:avLst/>
          </a:prstGeom>
        </p:spPr>
      </p:pic>
      <p:pic>
        <p:nvPicPr>
          <p:cNvPr id="4" name="图片 3"/>
          <p:cNvPicPr>
            <a:picLocks noChangeAspect="1"/>
          </p:cNvPicPr>
          <p:nvPr/>
        </p:nvPicPr>
        <p:blipFill>
          <a:blip r:embed="rId4"/>
          <a:stretch>
            <a:fillRect/>
          </a:stretch>
        </p:blipFill>
        <p:spPr>
          <a:xfrm>
            <a:off x="6135370" y="243205"/>
            <a:ext cx="5481320" cy="6229985"/>
          </a:xfrm>
          <a:prstGeom prst="rect">
            <a:avLst/>
          </a:prstGeom>
        </p:spPr>
      </p:pic>
    </p:spTree>
    <p:custDataLst>
      <p:tags r:id="rId5"/>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3" name="图片 2"/>
          <p:cNvPicPr>
            <a:picLocks noChangeAspect="1"/>
          </p:cNvPicPr>
          <p:nvPr/>
        </p:nvPicPr>
        <p:blipFill>
          <a:blip r:embed="rId3"/>
          <a:stretch>
            <a:fillRect/>
          </a:stretch>
        </p:blipFill>
        <p:spPr>
          <a:xfrm>
            <a:off x="396875" y="293370"/>
            <a:ext cx="5469890" cy="6144895"/>
          </a:xfrm>
          <a:prstGeom prst="rect">
            <a:avLst/>
          </a:prstGeom>
        </p:spPr>
      </p:pic>
      <p:pic>
        <p:nvPicPr>
          <p:cNvPr id="4" name="图片 3"/>
          <p:cNvPicPr>
            <a:picLocks noChangeAspect="1"/>
          </p:cNvPicPr>
          <p:nvPr/>
        </p:nvPicPr>
        <p:blipFill>
          <a:blip r:embed="rId4"/>
          <a:stretch>
            <a:fillRect/>
          </a:stretch>
        </p:blipFill>
        <p:spPr>
          <a:xfrm>
            <a:off x="5920740" y="292735"/>
            <a:ext cx="5812155" cy="6145530"/>
          </a:xfrm>
          <a:prstGeom prst="rect">
            <a:avLst/>
          </a:prstGeom>
        </p:spPr>
      </p:pic>
      <p:pic>
        <p:nvPicPr>
          <p:cNvPr id="8" name="图片 7"/>
          <p:cNvPicPr>
            <a:picLocks noChangeAspect="1"/>
          </p:cNvPicPr>
          <p:nvPr/>
        </p:nvPicPr>
        <p:blipFill>
          <a:blip r:embed="rId5"/>
          <a:stretch>
            <a:fillRect/>
          </a:stretch>
        </p:blipFill>
        <p:spPr>
          <a:xfrm>
            <a:off x="5866765" y="302260"/>
            <a:ext cx="6162040" cy="6367780"/>
          </a:xfrm>
          <a:prstGeom prst="rect">
            <a:avLst/>
          </a:prstGeom>
        </p:spPr>
      </p:pic>
    </p:spTree>
    <p:custDataLst>
      <p:tags r:id="rId6"/>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3" name="图片 2" descr="微信图片_20180725230913"/>
          <p:cNvPicPr>
            <a:picLocks noChangeAspect="1"/>
          </p:cNvPicPr>
          <p:nvPr/>
        </p:nvPicPr>
        <p:blipFill>
          <a:blip r:embed="rId3"/>
          <a:stretch>
            <a:fillRect/>
          </a:stretch>
        </p:blipFill>
        <p:spPr>
          <a:xfrm>
            <a:off x="468630" y="299085"/>
            <a:ext cx="5982970" cy="6218555"/>
          </a:xfrm>
          <a:prstGeom prst="rect">
            <a:avLst/>
          </a:prstGeom>
        </p:spPr>
      </p:pic>
      <p:pic>
        <p:nvPicPr>
          <p:cNvPr id="4" name="图片 3" descr="微信图片_20180725230905"/>
          <p:cNvPicPr>
            <a:picLocks noChangeAspect="1"/>
          </p:cNvPicPr>
          <p:nvPr/>
        </p:nvPicPr>
        <p:blipFill>
          <a:blip r:embed="rId4"/>
          <a:stretch>
            <a:fillRect/>
          </a:stretch>
        </p:blipFill>
        <p:spPr>
          <a:xfrm>
            <a:off x="6451600" y="299085"/>
            <a:ext cx="5249545" cy="6219190"/>
          </a:xfrm>
          <a:prstGeom prst="rect">
            <a:avLst/>
          </a:prstGeom>
        </p:spPr>
      </p:pic>
    </p:spTree>
    <p:custDataLst>
      <p:tags r:id="rId5"/>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896620" y="450850"/>
            <a:ext cx="10393045" cy="650875"/>
          </a:xfrm>
        </p:spPr>
        <p:txBody>
          <a:bodyPr>
            <a:normAutofit fontScale="90000"/>
          </a:bodyPr>
          <a:lstStyle/>
          <a:p>
            <a:r>
              <a:rPr lang="en-US" altLang="zh-CN" sz="4000"/>
              <a:t> </a:t>
            </a:r>
            <a:r>
              <a:rPr lang="zh-CN" altLang="en-US" sz="2800"/>
              <a:t>第二：从</a:t>
            </a:r>
            <a:r>
              <a:rPr lang="en-US" altLang="zh-CN" sz="2800"/>
              <a:t>TR</a:t>
            </a:r>
            <a:r>
              <a:rPr lang="zh-CN" altLang="en-US" sz="2800"/>
              <a:t>老板与流量商的关系来看</a:t>
            </a:r>
            <a:endParaRPr lang="zh-CN" altLang="en-US" sz="2800"/>
          </a:p>
        </p:txBody>
      </p:sp>
      <p:sp>
        <p:nvSpPr>
          <p:cNvPr id="5" name="副标题 4"/>
          <p:cNvSpPr>
            <a:spLocks noGrp="1"/>
          </p:cNvSpPr>
          <p:nvPr>
            <p:ph type="subTitle" idx="1"/>
            <p:custDataLst>
              <p:tags r:id="rId2"/>
            </p:custDataLst>
          </p:nvPr>
        </p:nvSpPr>
        <p:spPr>
          <a:xfrm>
            <a:off x="896620" y="4109720"/>
            <a:ext cx="10393045" cy="2284730"/>
          </a:xfrm>
        </p:spPr>
        <p:txBody>
          <a:bodyPr>
            <a:normAutofit/>
          </a:bodyPr>
          <a:lstStyle/>
          <a:p>
            <a:r>
              <a:rPr lang="en-US" altLang="zh-CN" sz="2400"/>
              <a:t>TR</a:t>
            </a:r>
            <a:r>
              <a:rPr lang="zh-CN" altLang="en-US" sz="2400"/>
              <a:t>和Price 流量商，这两个公司构架看似毫无关系、实际上却有着非常关键的重要作用、原因是这两家公司为同一个老板：JIT陈总、 也就是我们今天AB仓模式的创始人、在这样的机制下、可以安全的把我们Ａ仓订单真正的抛向国际外汇市场、 让客户真正在国际外汇市场去获利、 赚取干干净净的资本市场的美金、 通过独特的对冲 保障客户的本金安全不再有爆仓的风险！</a:t>
            </a:r>
            <a:endParaRPr lang="zh-CN" altLang="en-US" sz="2400"/>
          </a:p>
        </p:txBody>
      </p:sp>
      <p:pic>
        <p:nvPicPr>
          <p:cNvPr id="4" name="图片 3"/>
          <p:cNvPicPr>
            <a:picLocks noChangeAspect="1"/>
          </p:cNvPicPr>
          <p:nvPr/>
        </p:nvPicPr>
        <p:blipFill>
          <a:blip r:embed="rId3"/>
          <a:stretch>
            <a:fillRect/>
          </a:stretch>
        </p:blipFill>
        <p:spPr>
          <a:xfrm>
            <a:off x="896620" y="1101090"/>
            <a:ext cx="10393680" cy="2953385"/>
          </a:xfrm>
          <a:prstGeom prst="rect">
            <a:avLst/>
          </a:prstGeom>
        </p:spPr>
      </p:pic>
    </p:spTree>
    <p:custDataLst>
      <p:tags r:id="rId4"/>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3" name="图片 2"/>
          <p:cNvPicPr>
            <a:picLocks noChangeAspect="1"/>
          </p:cNvPicPr>
          <p:nvPr/>
        </p:nvPicPr>
        <p:blipFill>
          <a:blip r:embed="rId3"/>
          <a:stretch>
            <a:fillRect/>
          </a:stretch>
        </p:blipFill>
        <p:spPr>
          <a:xfrm>
            <a:off x="504825" y="308610"/>
            <a:ext cx="11029315" cy="6208395"/>
          </a:xfrm>
          <a:prstGeom prst="rect">
            <a:avLst/>
          </a:prstGeom>
        </p:spPr>
      </p:pic>
    </p:spTree>
    <p:custDataLst>
      <p:tags r:id="rId4"/>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3" name="图片 2"/>
          <p:cNvPicPr>
            <a:picLocks noChangeAspect="1"/>
          </p:cNvPicPr>
          <p:nvPr/>
        </p:nvPicPr>
        <p:blipFill>
          <a:blip r:embed="rId3"/>
          <a:stretch>
            <a:fillRect/>
          </a:stretch>
        </p:blipFill>
        <p:spPr>
          <a:xfrm>
            <a:off x="463550" y="300990"/>
            <a:ext cx="11172190" cy="6157595"/>
          </a:xfrm>
          <a:prstGeom prst="rect">
            <a:avLst/>
          </a:prstGeom>
        </p:spPr>
      </p:pic>
    </p:spTree>
    <p:custDataLst>
      <p:tags r:id="rId4"/>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897255" y="472440"/>
            <a:ext cx="9770745" cy="638810"/>
          </a:xfrm>
        </p:spPr>
        <p:txBody>
          <a:bodyPr>
            <a:normAutofit/>
          </a:bodyPr>
          <a:lstStyle/>
          <a:p>
            <a:r>
              <a:rPr lang="zh-CN" altLang="en-US" sz="2800"/>
              <a:t>第三：从查询交割单来看</a:t>
            </a:r>
            <a:endParaRPr lang="zh-CN" altLang="en-US" sz="2800"/>
          </a:p>
        </p:txBody>
      </p:sp>
      <p:sp>
        <p:nvSpPr>
          <p:cNvPr id="5" name="副标题 4"/>
          <p:cNvSpPr>
            <a:spLocks noGrp="1"/>
          </p:cNvSpPr>
          <p:nvPr>
            <p:ph type="subTitle" idx="1"/>
            <p:custDataLst>
              <p:tags r:id="rId2"/>
            </p:custDataLst>
          </p:nvPr>
        </p:nvSpPr>
        <p:spPr>
          <a:xfrm>
            <a:off x="727075" y="5051425"/>
            <a:ext cx="10308590" cy="1205865"/>
          </a:xfrm>
        </p:spPr>
        <p:txBody>
          <a:bodyPr>
            <a:normAutofit/>
          </a:bodyPr>
          <a:lstStyle/>
          <a:p>
            <a:r>
              <a:rPr lang="zh-CN" altLang="en-US" sz="2400">
                <a:solidFill>
                  <a:srgbClr val="FF0000"/>
                </a:solidFill>
              </a:rPr>
              <a:t>每个月都可以要求公司打自己帐号的交割单，每一年也有两次到流量商考察现场查询自己的交割单或者现场下单来查询！大家想想一家流量商的实力是非常强大的，他们有必要和</a:t>
            </a:r>
            <a:r>
              <a:rPr lang="en-US" altLang="zh-CN" sz="2400">
                <a:solidFill>
                  <a:srgbClr val="FF0000"/>
                </a:solidFill>
              </a:rPr>
              <a:t>TR</a:t>
            </a:r>
            <a:r>
              <a:rPr lang="zh-CN" altLang="en-US" sz="2400">
                <a:solidFill>
                  <a:srgbClr val="FF0000"/>
                </a:solidFill>
              </a:rPr>
              <a:t>的老总一起来骗现场考察团吗？</a:t>
            </a:r>
            <a:endParaRPr lang="zh-CN" altLang="en-US" sz="2400">
              <a:solidFill>
                <a:srgbClr val="FF0000"/>
              </a:solidFill>
            </a:endParaRPr>
          </a:p>
        </p:txBody>
      </p:sp>
      <p:pic>
        <p:nvPicPr>
          <p:cNvPr id="3" name="图片 2"/>
          <p:cNvPicPr>
            <a:picLocks noChangeAspect="1"/>
          </p:cNvPicPr>
          <p:nvPr/>
        </p:nvPicPr>
        <p:blipFill>
          <a:blip r:embed="rId3"/>
          <a:stretch>
            <a:fillRect/>
          </a:stretch>
        </p:blipFill>
        <p:spPr>
          <a:xfrm>
            <a:off x="6074410" y="1395095"/>
            <a:ext cx="5791200" cy="3524885"/>
          </a:xfrm>
          <a:prstGeom prst="rect">
            <a:avLst/>
          </a:prstGeom>
        </p:spPr>
      </p:pic>
      <p:pic>
        <p:nvPicPr>
          <p:cNvPr id="4" name="图片 3"/>
          <p:cNvPicPr>
            <a:picLocks noChangeAspect="1"/>
          </p:cNvPicPr>
          <p:nvPr/>
        </p:nvPicPr>
        <p:blipFill>
          <a:blip r:embed="rId4"/>
          <a:stretch>
            <a:fillRect/>
          </a:stretch>
        </p:blipFill>
        <p:spPr>
          <a:xfrm>
            <a:off x="897255" y="1395095"/>
            <a:ext cx="5452110" cy="3525520"/>
          </a:xfrm>
          <a:prstGeom prst="rect">
            <a:avLst/>
          </a:prstGeom>
        </p:spPr>
      </p:pic>
    </p:spTree>
    <p:custDataLst>
      <p:tags r:id="rId5"/>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767715" y="358140"/>
            <a:ext cx="9859010" cy="1146810"/>
          </a:xfrm>
        </p:spPr>
        <p:txBody>
          <a:bodyPr>
            <a:normAutofit/>
          </a:bodyPr>
          <a:lstStyle/>
          <a:p>
            <a:r>
              <a:rPr lang="zh-CN" altLang="en-US" sz="2800"/>
              <a:t>这是</a:t>
            </a:r>
            <a:r>
              <a:rPr lang="en-US" altLang="zh-CN" sz="2800"/>
              <a:t>3</a:t>
            </a:r>
            <a:r>
              <a:rPr lang="zh-CN" altLang="en-US" sz="2800"/>
              <a:t>月份到澳大利亚流量商考察现场下单带回来的视频</a:t>
            </a:r>
            <a:br>
              <a:rPr lang="zh-CN" altLang="en-US" sz="2800"/>
            </a:br>
            <a:endParaRPr lang="zh-CN" altLang="en-US" sz="2800"/>
          </a:p>
        </p:txBody>
      </p:sp>
      <p:sp>
        <p:nvSpPr>
          <p:cNvPr id="5" name="副标题 4"/>
          <p:cNvSpPr>
            <a:spLocks noGrp="1"/>
          </p:cNvSpPr>
          <p:nvPr>
            <p:ph type="subTitle" idx="1"/>
            <p:custDataLst>
              <p:tags r:id="rId2"/>
            </p:custDataLst>
          </p:nvPr>
        </p:nvSpPr>
        <p:spPr>
          <a:xfrm>
            <a:off x="594995" y="2408555"/>
            <a:ext cx="3865245" cy="2961640"/>
          </a:xfrm>
        </p:spPr>
        <p:txBody>
          <a:bodyPr/>
          <a:lstStyle/>
          <a:p>
            <a:r>
              <a:rPr lang="zh-CN" altLang="en-US" sz="2400"/>
              <a:t>这是最近去英国伦敦考察</a:t>
            </a:r>
            <a:r>
              <a:rPr lang="en-US" altLang="zh-CN" sz="2400"/>
              <a:t>FCA</a:t>
            </a:r>
            <a:r>
              <a:rPr lang="zh-CN" altLang="en-US" sz="2400"/>
              <a:t>监管和流量商查询交割单带回来的视频，这次不仅查询了以前账户的交割单还现场下单查询了订单的去向</a:t>
            </a:r>
            <a:endParaRPr lang="zh-CN" altLang="en-US" sz="2400"/>
          </a:p>
        </p:txBody>
      </p:sp>
      <p:pic>
        <p:nvPicPr>
          <p:cNvPr id="3" name="图片 2"/>
          <p:cNvPicPr>
            <a:picLocks noChangeAspect="1"/>
          </p:cNvPicPr>
          <p:nvPr/>
        </p:nvPicPr>
        <p:blipFill>
          <a:blip r:embed="rId3"/>
          <a:stretch>
            <a:fillRect/>
          </a:stretch>
        </p:blipFill>
        <p:spPr>
          <a:xfrm>
            <a:off x="4574540" y="1504950"/>
            <a:ext cx="3571240" cy="4860925"/>
          </a:xfrm>
          <a:prstGeom prst="rect">
            <a:avLst/>
          </a:prstGeom>
        </p:spPr>
      </p:pic>
      <p:pic>
        <p:nvPicPr>
          <p:cNvPr id="4" name="图片 3"/>
          <p:cNvPicPr>
            <a:picLocks noChangeAspect="1"/>
          </p:cNvPicPr>
          <p:nvPr/>
        </p:nvPicPr>
        <p:blipFill>
          <a:blip r:embed="rId4"/>
          <a:stretch>
            <a:fillRect/>
          </a:stretch>
        </p:blipFill>
        <p:spPr>
          <a:xfrm>
            <a:off x="8055610" y="1504950"/>
            <a:ext cx="3345180" cy="4860925"/>
          </a:xfrm>
          <a:prstGeom prst="rect">
            <a:avLst/>
          </a:prstGeom>
        </p:spPr>
      </p:pic>
    </p:spTree>
    <p:custDataLst>
      <p:tags r:id="rId5"/>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962025" y="425450"/>
            <a:ext cx="10226040" cy="681990"/>
          </a:xfrm>
        </p:spPr>
        <p:txBody>
          <a:bodyPr>
            <a:normAutofit/>
          </a:bodyPr>
          <a:lstStyle/>
          <a:p>
            <a:r>
              <a:rPr lang="zh-CN" altLang="en-US" sz="2800"/>
              <a:t>第四：从老板的专业性、初心以及实力来看</a:t>
            </a:r>
            <a:endParaRPr lang="zh-CN" altLang="en-US" sz="2800"/>
          </a:p>
        </p:txBody>
      </p:sp>
      <p:sp>
        <p:nvSpPr>
          <p:cNvPr id="5" name="副标题 4"/>
          <p:cNvSpPr>
            <a:spLocks noGrp="1"/>
          </p:cNvSpPr>
          <p:nvPr>
            <p:ph type="subTitle" idx="1"/>
            <p:custDataLst>
              <p:tags r:id="rId2"/>
            </p:custDataLst>
          </p:nvPr>
        </p:nvSpPr>
        <p:spPr>
          <a:xfrm>
            <a:off x="850900" y="3012440"/>
            <a:ext cx="10509250" cy="3619500"/>
          </a:xfrm>
        </p:spPr>
        <p:txBody>
          <a:bodyPr>
            <a:noAutofit/>
          </a:bodyPr>
          <a:lstStyle/>
          <a:p>
            <a:r>
              <a:rPr lang="zh-CN" altLang="en-US" sz="2400"/>
              <a:t>公司老板</a:t>
            </a:r>
            <a:r>
              <a:rPr lang="en-US" altLang="zh-CN" sz="2400"/>
              <a:t>JIT Chun</a:t>
            </a:r>
            <a:r>
              <a:rPr lang="zh-CN" altLang="en-US" sz="2400"/>
              <a:t>陈总长达十多年的外汇探索，经历了从自己交易到资管到流量商的全过程，行内的专业不可比拟，只有专业才值得信赖！</a:t>
            </a:r>
            <a:endParaRPr lang="zh-CN" altLang="en-US" sz="2400"/>
          </a:p>
          <a:p>
            <a:r>
              <a:rPr lang="zh-CN" altLang="en-US" sz="2400"/>
              <a:t>说到老板的初心，我想在这里体验过的很多会员都知道，曾经经历过两三次</a:t>
            </a:r>
            <a:r>
              <a:rPr lang="en-US" altLang="zh-CN" sz="2400"/>
              <a:t>AB</a:t>
            </a:r>
            <a:r>
              <a:rPr lang="zh-CN" altLang="en-US" sz="2400"/>
              <a:t>仓让大家出金的事实吧，本来合同签的是只能出</a:t>
            </a:r>
            <a:r>
              <a:rPr lang="en-US" altLang="zh-CN" sz="2400"/>
              <a:t>A</a:t>
            </a:r>
            <a:r>
              <a:rPr lang="zh-CN" altLang="en-US" sz="2400"/>
              <a:t>仓，但老板还是把</a:t>
            </a:r>
            <a:r>
              <a:rPr lang="en-US" altLang="zh-CN" sz="2400"/>
              <a:t>B</a:t>
            </a:r>
            <a:r>
              <a:rPr lang="zh-CN" altLang="en-US" sz="2400"/>
              <a:t>仓的钱退给大家了，只是想与同频的人一起干一番事业，投机的人老板宁愿亏钱也 要把这些清理出去，，大概三万多的会员，退出后只有</a:t>
            </a:r>
            <a:r>
              <a:rPr lang="en-US" altLang="zh-CN" sz="2400"/>
              <a:t>8000</a:t>
            </a:r>
            <a:r>
              <a:rPr lang="zh-CN" altLang="en-US" sz="2400"/>
              <a:t>多会员，看懂真外汇，不完美不漂亮，但真实长久，对得起自己和客户，</a:t>
            </a:r>
            <a:r>
              <a:rPr lang="zh-CN" altLang="en-US" sz="2400">
                <a:sym typeface="+mn-ea"/>
              </a:rPr>
              <a:t>可想而知这也是实力的鉴证，公司现在除了</a:t>
            </a:r>
            <a:r>
              <a:rPr lang="en-US" altLang="zh-CN" sz="2400">
                <a:sym typeface="+mn-ea"/>
              </a:rPr>
              <a:t>Price</a:t>
            </a:r>
            <a:r>
              <a:rPr lang="zh-CN" altLang="en-US" sz="2400">
                <a:sym typeface="+mn-ea"/>
              </a:rPr>
              <a:t>流量商外，目前又收购了澳大利亚等好几个流量商，前面讲过了，一个流量商的监管资金和押金就足够说明其实力和资金安全了，何况现在？</a:t>
            </a:r>
            <a:endParaRPr lang="zh-CN" altLang="en-US" sz="2400">
              <a:sym typeface="+mn-ea"/>
            </a:endParaRPr>
          </a:p>
        </p:txBody>
      </p:sp>
      <p:pic>
        <p:nvPicPr>
          <p:cNvPr id="3" name="图片 2"/>
          <p:cNvPicPr>
            <a:picLocks noChangeAspect="1"/>
          </p:cNvPicPr>
          <p:nvPr/>
        </p:nvPicPr>
        <p:blipFill>
          <a:blip r:embed="rId3"/>
          <a:stretch>
            <a:fillRect/>
          </a:stretch>
        </p:blipFill>
        <p:spPr>
          <a:xfrm>
            <a:off x="4579620" y="1107440"/>
            <a:ext cx="3921760" cy="1905635"/>
          </a:xfrm>
          <a:prstGeom prst="rect">
            <a:avLst/>
          </a:prstGeom>
        </p:spPr>
      </p:pic>
    </p:spTree>
    <p:custDataLst>
      <p:tags r:id="rId4"/>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850265" y="396240"/>
            <a:ext cx="10460355" cy="591820"/>
          </a:xfrm>
        </p:spPr>
        <p:txBody>
          <a:bodyPr>
            <a:normAutofit/>
          </a:bodyPr>
          <a:lstStyle/>
          <a:p>
            <a:r>
              <a:rPr lang="zh-CN" altLang="en-US" sz="2800"/>
              <a:t>第五：从盈利模式来看</a:t>
            </a:r>
            <a:endParaRPr lang="zh-CN" altLang="en-US" sz="2800"/>
          </a:p>
        </p:txBody>
      </p:sp>
      <p:sp>
        <p:nvSpPr>
          <p:cNvPr id="5" name="副标题 4"/>
          <p:cNvSpPr>
            <a:spLocks noGrp="1"/>
          </p:cNvSpPr>
          <p:nvPr>
            <p:ph type="subTitle" idx="1"/>
            <p:custDataLst>
              <p:tags r:id="rId2"/>
            </p:custDataLst>
          </p:nvPr>
        </p:nvSpPr>
        <p:spPr>
          <a:xfrm>
            <a:off x="850265" y="4211955"/>
            <a:ext cx="10531475" cy="2239010"/>
          </a:xfrm>
        </p:spPr>
        <p:txBody>
          <a:bodyPr>
            <a:normAutofit/>
          </a:bodyPr>
          <a:lstStyle/>
          <a:p>
            <a:r>
              <a:rPr lang="zh-CN" altLang="en-US" sz="2400"/>
              <a:t>从盈利模式来看，公司既能赚到</a:t>
            </a:r>
            <a:r>
              <a:rPr lang="en-US" altLang="zh-CN" sz="2400"/>
              <a:t>A</a:t>
            </a:r>
            <a:r>
              <a:rPr lang="zh-CN" altLang="en-US" sz="2400"/>
              <a:t>仓的交易手数费，不管亏盈都有</a:t>
            </a:r>
            <a:r>
              <a:rPr lang="en-US" altLang="zh-CN" sz="2400"/>
              <a:t>15</a:t>
            </a:r>
            <a:r>
              <a:rPr lang="zh-CN" altLang="en-US" sz="2400"/>
              <a:t>美金</a:t>
            </a:r>
            <a:r>
              <a:rPr lang="en-US" altLang="zh-CN" sz="2400"/>
              <a:t>/1</a:t>
            </a:r>
            <a:r>
              <a:rPr lang="zh-CN" altLang="en-US" sz="2400"/>
              <a:t>手左右，</a:t>
            </a:r>
            <a:r>
              <a:rPr lang="en-US" altLang="zh-CN" sz="2400"/>
              <a:t>B</a:t>
            </a:r>
            <a:r>
              <a:rPr lang="zh-CN" altLang="en-US" sz="2400"/>
              <a:t>仓每个人入金都要分仓交保险，公司只需要控制交易盈利的基本概率，公司就会有很大的保险资金沉淀，这个是保证客户盈利，经纪人也有收益的情况下公司应该有的，所以公司不会亏钱，大家想想一个公司是想长久的被动收益呢，还是不顾严格的流量商监管，而去吃客户一次性的头寸呢，前面也讲了，只要受监管的公司想跑路成本来高，太不划算了。</a:t>
            </a:r>
            <a:endParaRPr lang="en-US" altLang="zh-CN" sz="2400"/>
          </a:p>
        </p:txBody>
      </p:sp>
      <p:pic>
        <p:nvPicPr>
          <p:cNvPr id="3" name="图片 2"/>
          <p:cNvPicPr>
            <a:picLocks noChangeAspect="1"/>
          </p:cNvPicPr>
          <p:nvPr/>
        </p:nvPicPr>
        <p:blipFill>
          <a:blip r:embed="rId3"/>
          <a:stretch>
            <a:fillRect/>
          </a:stretch>
        </p:blipFill>
        <p:spPr>
          <a:xfrm>
            <a:off x="849630" y="988695"/>
            <a:ext cx="10460990" cy="3091815"/>
          </a:xfrm>
          <a:prstGeom prst="rect">
            <a:avLst/>
          </a:prstGeom>
        </p:spPr>
      </p:pic>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280160" y="536574"/>
            <a:ext cx="9144000" cy="1655763"/>
          </a:xfrm>
        </p:spPr>
        <p:txBody>
          <a:bodyPr/>
          <a:lstStyle/>
          <a:p>
            <a:r>
              <a:rPr lang="zh-CN" altLang="en-US"/>
              <a:t>空白演示</a:t>
            </a:r>
            <a:endParaRPr lang="zh-CN" altLang="en-US"/>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7" name="图片 6"/>
          <p:cNvPicPr>
            <a:picLocks noChangeAspect="1"/>
          </p:cNvPicPr>
          <p:nvPr/>
        </p:nvPicPr>
        <p:blipFill>
          <a:blip r:embed="rId3"/>
          <a:stretch>
            <a:fillRect/>
          </a:stretch>
        </p:blipFill>
        <p:spPr>
          <a:xfrm>
            <a:off x="5715" y="10795"/>
            <a:ext cx="12180570" cy="6836410"/>
          </a:xfrm>
          <a:prstGeom prst="rect">
            <a:avLst/>
          </a:prstGeom>
        </p:spPr>
      </p:pic>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26490" y="353695"/>
            <a:ext cx="9989820" cy="753110"/>
          </a:xfrm>
        </p:spPr>
        <p:txBody>
          <a:bodyPr/>
          <a:lstStyle/>
          <a:p>
            <a:r>
              <a:rPr lang="zh-CN" altLang="en-US" sz="2800"/>
              <a:t>第六：从公司的多重风控来看</a:t>
            </a:r>
            <a:endParaRPr lang="zh-CN" altLang="en-US" sz="2800"/>
          </a:p>
        </p:txBody>
      </p:sp>
      <p:sp>
        <p:nvSpPr>
          <p:cNvPr id="5" name="副标题 4"/>
          <p:cNvSpPr>
            <a:spLocks noGrp="1"/>
          </p:cNvSpPr>
          <p:nvPr>
            <p:ph type="subTitle" idx="1"/>
            <p:custDataLst>
              <p:tags r:id="rId2"/>
            </p:custDataLst>
          </p:nvPr>
        </p:nvSpPr>
        <p:spPr>
          <a:xfrm>
            <a:off x="1126490" y="4392930"/>
            <a:ext cx="9989820" cy="1803400"/>
          </a:xfrm>
        </p:spPr>
        <p:txBody>
          <a:bodyPr/>
          <a:lstStyle/>
          <a:p>
            <a:r>
              <a:rPr lang="zh-CN" altLang="en-US" sz="2400"/>
              <a:t>一个公司的资金安不安全还要看他的运营能力及风控能力，由于公司的多重风控机制可以让盈利概率大于</a:t>
            </a:r>
            <a:r>
              <a:rPr lang="en-US" altLang="zh-CN" sz="2400"/>
              <a:t>38%</a:t>
            </a:r>
            <a:r>
              <a:rPr lang="zh-CN" altLang="en-US" sz="2400"/>
              <a:t>以上就可以长期持续经营下去，目前公司操盘团队的整体盈利在</a:t>
            </a:r>
            <a:r>
              <a:rPr lang="en-US" altLang="zh-CN" sz="2400"/>
              <a:t>80%</a:t>
            </a:r>
            <a:r>
              <a:rPr lang="zh-CN" altLang="en-US" sz="2400"/>
              <a:t>以上了，所以只要公司一直都是在风控范围内的，三方都是盈利的就不会有资金短缺的现象，关键是</a:t>
            </a:r>
            <a:r>
              <a:rPr lang="en-US" altLang="zh-CN" sz="2400"/>
              <a:t>TR</a:t>
            </a:r>
            <a:r>
              <a:rPr lang="zh-CN" altLang="en-US" sz="2400"/>
              <a:t>是真正交于外汇市场的，有造血功能的，所以本金都是安全的</a:t>
            </a:r>
            <a:endParaRPr lang="zh-CN" altLang="en-US" sz="2400"/>
          </a:p>
        </p:txBody>
      </p:sp>
      <p:pic>
        <p:nvPicPr>
          <p:cNvPr id="3" name="图片 2"/>
          <p:cNvPicPr>
            <a:picLocks noChangeAspect="1"/>
          </p:cNvPicPr>
          <p:nvPr/>
        </p:nvPicPr>
        <p:blipFill>
          <a:blip r:embed="rId3"/>
          <a:stretch>
            <a:fillRect/>
          </a:stretch>
        </p:blipFill>
        <p:spPr>
          <a:xfrm>
            <a:off x="1126490" y="1567180"/>
            <a:ext cx="9989820" cy="2644775"/>
          </a:xfrm>
          <a:prstGeom prst="rect">
            <a:avLst/>
          </a:prstGeom>
        </p:spPr>
      </p:pic>
    </p:spTree>
    <p:custDataLst>
      <p:tags r:id="rId4"/>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890905" y="424815"/>
            <a:ext cx="10385425" cy="809625"/>
          </a:xfrm>
        </p:spPr>
        <p:txBody>
          <a:bodyPr>
            <a:normAutofit/>
          </a:bodyPr>
          <a:lstStyle/>
          <a:p>
            <a:r>
              <a:rPr lang="zh-CN" altLang="en-US" sz="2800"/>
              <a:t>第七：再从下单考虑到的流动性和深度来看</a:t>
            </a:r>
            <a:endParaRPr lang="zh-CN" altLang="en-US" sz="2800"/>
          </a:p>
        </p:txBody>
      </p:sp>
      <p:sp>
        <p:nvSpPr>
          <p:cNvPr id="5" name="副标题 4"/>
          <p:cNvSpPr>
            <a:spLocks noGrp="1"/>
          </p:cNvSpPr>
          <p:nvPr>
            <p:ph type="subTitle" idx="1"/>
            <p:custDataLst>
              <p:tags r:id="rId2"/>
            </p:custDataLst>
          </p:nvPr>
        </p:nvSpPr>
        <p:spPr>
          <a:xfrm>
            <a:off x="889635" y="3778885"/>
            <a:ext cx="10549890" cy="2550160"/>
          </a:xfrm>
        </p:spPr>
        <p:txBody>
          <a:bodyPr>
            <a:noAutofit/>
          </a:bodyPr>
          <a:lstStyle/>
          <a:p>
            <a:r>
              <a:rPr lang="en-US" altLang="zh-CN" sz="2400"/>
              <a:t>TR</a:t>
            </a:r>
            <a:r>
              <a:rPr lang="zh-CN" altLang="en-US" sz="2400"/>
              <a:t>的托管下单都一直考虑了市场的流动性和深度的，一个帐号最多入金</a:t>
            </a:r>
            <a:r>
              <a:rPr lang="en-US" altLang="zh-CN" sz="2400"/>
              <a:t>3</a:t>
            </a:r>
            <a:r>
              <a:rPr lang="zh-CN" altLang="en-US" sz="2400"/>
              <a:t>万美金，一个户口当然可以开无数个帐号的，一个</a:t>
            </a:r>
            <a:r>
              <a:rPr lang="en-US" altLang="zh-CN" sz="2400"/>
              <a:t>PAMM</a:t>
            </a:r>
            <a:r>
              <a:rPr lang="zh-CN" altLang="en-US" sz="2400"/>
              <a:t>或者</a:t>
            </a:r>
            <a:r>
              <a:rPr lang="en-US" altLang="zh-CN" sz="2400"/>
              <a:t>MAMM</a:t>
            </a:r>
            <a:r>
              <a:rPr lang="zh-CN" altLang="en-US" sz="2400"/>
              <a:t>最多带</a:t>
            </a:r>
            <a:r>
              <a:rPr lang="en-US" altLang="zh-CN" sz="2400"/>
              <a:t>20</a:t>
            </a:r>
            <a:r>
              <a:rPr lang="zh-CN" altLang="en-US" sz="2400"/>
              <a:t>个帐号共计</a:t>
            </a:r>
            <a:r>
              <a:rPr lang="en-US" altLang="zh-CN" sz="2400"/>
              <a:t>3</a:t>
            </a:r>
            <a:r>
              <a:rPr lang="zh-CN" altLang="en-US" sz="2400"/>
              <a:t>万美金的资金量，而且不会同时间同点位同品种同时下单的，一方面考虑到风控原则，另一方面</a:t>
            </a:r>
            <a:r>
              <a:rPr lang="zh-CN" altLang="en-US" sz="2400">
                <a:sym typeface="+mn-ea"/>
              </a:rPr>
              <a:t>考虑了</a:t>
            </a:r>
            <a:r>
              <a:rPr lang="zh-CN" altLang="en-US" sz="2400"/>
              <a:t>市场流动性和深度，所以和很多外汇平台不一样吧，其他平台是不是几千万都一起下单都一起盈利啊，不用多讲，慢慢学习就会明白了，由于是真实的外汇交易，所以大家放心资金安全问题，</a:t>
            </a:r>
            <a:r>
              <a:rPr lang="en-US" altLang="zh-CN" sz="2400"/>
              <a:t>TR</a:t>
            </a:r>
            <a:r>
              <a:rPr lang="zh-CN" altLang="en-US" sz="2400"/>
              <a:t>的资金安全是我们的最大优势，也是我们最不用去担心的问题</a:t>
            </a:r>
            <a:r>
              <a:rPr lang="zh-CN" altLang="en-US" sz="2100"/>
              <a:t>。</a:t>
            </a:r>
            <a:endParaRPr lang="zh-CN" altLang="en-US" sz="2100"/>
          </a:p>
        </p:txBody>
      </p:sp>
      <p:pic>
        <p:nvPicPr>
          <p:cNvPr id="3" name="图片 2"/>
          <p:cNvPicPr>
            <a:picLocks noChangeAspect="1"/>
          </p:cNvPicPr>
          <p:nvPr/>
        </p:nvPicPr>
        <p:blipFill>
          <a:blip r:embed="rId3"/>
          <a:stretch>
            <a:fillRect/>
          </a:stretch>
        </p:blipFill>
        <p:spPr>
          <a:xfrm>
            <a:off x="890270" y="1325880"/>
            <a:ext cx="10462895" cy="2360930"/>
          </a:xfrm>
          <a:prstGeom prst="rect">
            <a:avLst/>
          </a:prstGeom>
        </p:spPr>
      </p:pic>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4" name="图片 3"/>
          <p:cNvPicPr>
            <a:picLocks noChangeAspect="1"/>
          </p:cNvPicPr>
          <p:nvPr/>
        </p:nvPicPr>
        <p:blipFill>
          <a:blip r:embed="rId3"/>
          <a:stretch>
            <a:fillRect/>
          </a:stretch>
        </p:blipFill>
        <p:spPr>
          <a:xfrm>
            <a:off x="45720" y="25400"/>
            <a:ext cx="12106275" cy="6810375"/>
          </a:xfrm>
          <a:prstGeom prst="rect">
            <a:avLst/>
          </a:prstGeom>
        </p:spPr>
      </p:pic>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4" name="图片 3"/>
          <p:cNvPicPr>
            <a:picLocks noChangeAspect="1"/>
          </p:cNvPicPr>
          <p:nvPr/>
        </p:nvPicPr>
        <p:blipFill>
          <a:blip r:embed="rId3"/>
          <a:stretch>
            <a:fillRect/>
          </a:stretch>
        </p:blipFill>
        <p:spPr>
          <a:xfrm>
            <a:off x="45720" y="25400"/>
            <a:ext cx="12098020" cy="6805295"/>
          </a:xfrm>
          <a:prstGeom prst="rect">
            <a:avLst/>
          </a:prstGeom>
        </p:spPr>
      </p:pic>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4" name="图片 3"/>
          <p:cNvPicPr>
            <a:picLocks noChangeAspect="1"/>
          </p:cNvPicPr>
          <p:nvPr/>
        </p:nvPicPr>
        <p:blipFill>
          <a:blip r:embed="rId3"/>
          <a:stretch>
            <a:fillRect/>
          </a:stretch>
        </p:blipFill>
        <p:spPr>
          <a:xfrm>
            <a:off x="48260" y="31115"/>
            <a:ext cx="12118975" cy="6808470"/>
          </a:xfrm>
          <a:prstGeom prst="rect">
            <a:avLst/>
          </a:prstGeom>
        </p:spPr>
      </p:pic>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3" name="图片 2"/>
          <p:cNvPicPr>
            <a:picLocks noChangeAspect="1"/>
          </p:cNvPicPr>
          <p:nvPr/>
        </p:nvPicPr>
        <p:blipFill>
          <a:blip r:embed="rId3"/>
          <a:stretch>
            <a:fillRect/>
          </a:stretch>
        </p:blipFill>
        <p:spPr>
          <a:xfrm>
            <a:off x="12065" y="14605"/>
            <a:ext cx="12167235" cy="6828155"/>
          </a:xfrm>
          <a:prstGeom prst="rect">
            <a:avLst/>
          </a:prstGeom>
        </p:spPr>
      </p:pic>
      <p:pic>
        <p:nvPicPr>
          <p:cNvPr id="6" name="图片 5"/>
          <p:cNvPicPr>
            <a:picLocks noChangeAspect="1"/>
          </p:cNvPicPr>
          <p:nvPr/>
        </p:nvPicPr>
        <p:blipFill>
          <a:blip r:embed="rId4"/>
          <a:stretch>
            <a:fillRect/>
          </a:stretch>
        </p:blipFill>
        <p:spPr>
          <a:xfrm>
            <a:off x="33020" y="64135"/>
            <a:ext cx="12146280" cy="6778625"/>
          </a:xfrm>
          <a:prstGeom prst="rect">
            <a:avLst/>
          </a:prstGeom>
        </p:spPr>
      </p:pic>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3" name="图片 2"/>
          <p:cNvPicPr>
            <a:picLocks noChangeAspect="1"/>
          </p:cNvPicPr>
          <p:nvPr/>
        </p:nvPicPr>
        <p:blipFill>
          <a:blip r:embed="rId3"/>
          <a:stretch>
            <a:fillRect/>
          </a:stretch>
        </p:blipFill>
        <p:spPr>
          <a:xfrm>
            <a:off x="8255" y="-28575"/>
            <a:ext cx="12175490" cy="6771640"/>
          </a:xfrm>
          <a:prstGeom prst="rect">
            <a:avLst/>
          </a:prstGeom>
        </p:spPr>
      </p:pic>
      <p:pic>
        <p:nvPicPr>
          <p:cNvPr id="7" name="图片 6"/>
          <p:cNvPicPr>
            <a:picLocks noChangeAspect="1"/>
          </p:cNvPicPr>
          <p:nvPr/>
        </p:nvPicPr>
        <p:blipFill>
          <a:blip r:embed="rId4"/>
          <a:stretch>
            <a:fillRect/>
          </a:stretch>
        </p:blipFill>
        <p:spPr>
          <a:xfrm>
            <a:off x="8255" y="19685"/>
            <a:ext cx="12176125" cy="6818630"/>
          </a:xfrm>
          <a:prstGeom prst="rect">
            <a:avLst/>
          </a:prstGeom>
        </p:spPr>
      </p:pic>
      <p:pic>
        <p:nvPicPr>
          <p:cNvPr id="8" name="图片 7"/>
          <p:cNvPicPr>
            <a:picLocks noChangeAspect="1"/>
          </p:cNvPicPr>
          <p:nvPr/>
        </p:nvPicPr>
        <p:blipFill>
          <a:blip r:embed="rId5"/>
          <a:stretch>
            <a:fillRect/>
          </a:stretch>
        </p:blipFill>
        <p:spPr>
          <a:xfrm>
            <a:off x="321310" y="1601470"/>
            <a:ext cx="4759960" cy="4152265"/>
          </a:xfrm>
          <a:prstGeom prst="rect">
            <a:avLst/>
          </a:prstGeom>
        </p:spPr>
      </p:pic>
    </p:spTree>
    <p:custDataLst>
      <p:tags r:id="rId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lstStyle/>
          <a:p>
            <a:r>
              <a:rPr lang="zh-CN" altLang="en-US"/>
              <a:t>空白演示</a:t>
            </a:r>
            <a:endParaRPr lang="zh-CN" altLang="en-US"/>
          </a:p>
        </p:txBody>
      </p:sp>
      <p:sp>
        <p:nvSpPr>
          <p:cNvPr id="5" name="副标题 4"/>
          <p:cNvSpPr>
            <a:spLocks noGrp="1"/>
          </p:cNvSpPr>
          <p:nvPr>
            <p:ph type="subTitle" idx="1"/>
            <p:custDataLst>
              <p:tags r:id="rId2"/>
            </p:custDataLst>
          </p:nvPr>
        </p:nvSpPr>
        <p:spPr/>
        <p:txBody>
          <a:bodyPr/>
          <a:lstStyle/>
          <a:p>
            <a:r>
              <a:rPr lang="en-US" altLang="zh-CN"/>
              <a:t>Lorem ipsum dolor sit amet, consectetur adipisicing elit.</a:t>
            </a:r>
            <a:endParaRPr lang="en-US" altLang="zh-CN"/>
          </a:p>
        </p:txBody>
      </p:sp>
      <p:pic>
        <p:nvPicPr>
          <p:cNvPr id="3" name="图片 2"/>
          <p:cNvPicPr>
            <a:picLocks noChangeAspect="1"/>
          </p:cNvPicPr>
          <p:nvPr/>
        </p:nvPicPr>
        <p:blipFill>
          <a:blip r:embed="rId3"/>
          <a:stretch>
            <a:fillRect/>
          </a:stretch>
        </p:blipFill>
        <p:spPr>
          <a:xfrm>
            <a:off x="-14605" y="-1270"/>
            <a:ext cx="12202795" cy="6849745"/>
          </a:xfrm>
          <a:prstGeom prst="rect">
            <a:avLst/>
          </a:prstGeom>
        </p:spPr>
      </p:pic>
      <p:pic>
        <p:nvPicPr>
          <p:cNvPr id="4" name="图片 3"/>
          <p:cNvPicPr>
            <a:picLocks noChangeAspect="1"/>
          </p:cNvPicPr>
          <p:nvPr/>
        </p:nvPicPr>
        <p:blipFill>
          <a:blip r:embed="rId4"/>
          <a:stretch>
            <a:fillRect/>
          </a:stretch>
        </p:blipFill>
        <p:spPr>
          <a:xfrm>
            <a:off x="-14605" y="-635"/>
            <a:ext cx="12202795" cy="6849110"/>
          </a:xfrm>
          <a:prstGeom prst="rect">
            <a:avLst/>
          </a:prstGeom>
        </p:spPr>
      </p:pic>
      <p:pic>
        <p:nvPicPr>
          <p:cNvPr id="6" name="图片 5"/>
          <p:cNvPicPr>
            <a:picLocks noChangeAspect="1"/>
          </p:cNvPicPr>
          <p:nvPr/>
        </p:nvPicPr>
        <p:blipFill>
          <a:blip r:embed="rId5"/>
          <a:stretch>
            <a:fillRect/>
          </a:stretch>
        </p:blipFill>
        <p:spPr>
          <a:xfrm>
            <a:off x="284480" y="1619885"/>
            <a:ext cx="5623560" cy="4504690"/>
          </a:xfrm>
          <a:prstGeom prst="rect">
            <a:avLst/>
          </a:prstGeom>
        </p:spPr>
      </p:pic>
    </p:spTree>
    <p:custDataLst>
      <p:tags r:id="rId6"/>
    </p:custDataLst>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11.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12.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3.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14.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15.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6.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17.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18.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9.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21.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2.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23.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24.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5.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26.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27.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8.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29.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30.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1.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32.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33.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4.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35.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36.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7.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38.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39.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4.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40.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41.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42.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43.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44.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45.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46.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47.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48.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49.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5.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50.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51.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52.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53.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54.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55.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56.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57.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58.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59.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6.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60.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61.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62.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63.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64.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65.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66.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67.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68.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69.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7.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70.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71.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72.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73.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74.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75.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76.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77.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78.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79.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8.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80.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81.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82.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83.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84.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85.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86.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87.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88.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89.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9.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90.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91.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92.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93.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94.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95.xml><?xml version="1.0" encoding="utf-8"?>
<p:tagLst xmlns:p="http://schemas.openxmlformats.org/presentationml/2006/main">
  <p:tag name="KSO_WM_TEMPLATE_CATEGORY" val="custom"/>
  <p:tag name="KSO_WM_TEMPLATE_INDEX" val="20184553"/>
  <p:tag name="KSO_WM_UNIT_CLEAR" val="0"/>
  <p:tag name="KSO_WM_UNIT_COMPATIBLE" val="0"/>
  <p:tag name="KSO_WM_UNIT_HIGHLIGHT" val="0"/>
  <p:tag name="KSO_WM_UNIT_ISCONTENTSTITLE" val="0"/>
  <p:tag name="KSO_WM_UNIT_VALUE" val="234"/>
  <p:tag name="KSO_WM_UNIT_LAYERLEVEL" val="1"/>
  <p:tag name="KSO_WM_UNIT_INDEX" val="1"/>
  <p:tag name="KSO_WM_UNIT_ID" val="custom20184553_1*b*1"/>
  <p:tag name="KSO_WM_UNIT_TYPE" val="b"/>
  <p:tag name="KSO_WM_BEAUTIFY_FLAG" val="#wm#"/>
  <p:tag name="KSO_WM_TAG_VERSION" val="1.0"/>
  <p:tag name="KSO_WM_UNIT_PRESET_TEXT" val="Lorem ipsum dolor sit amet, consectetur adipisicing elit."/>
</p:tagLst>
</file>

<file path=ppt/tags/tag96.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heme/theme1.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3385</Words>
  <Application>WPS 演示</Application>
  <PresentationFormat>宽屏</PresentationFormat>
  <Paragraphs>132</Paragraphs>
  <Slides>31</Slides>
  <Notes>31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31</vt:i4>
      </vt:variant>
    </vt:vector>
  </HeadingPairs>
  <TitlesOfParts>
    <vt:vector size="39" baseType="lpstr">
      <vt:lpstr>Arial</vt:lpstr>
      <vt:lpstr>宋体</vt:lpstr>
      <vt:lpstr>Wingdings</vt:lpstr>
      <vt:lpstr>黑体</vt:lpstr>
      <vt:lpstr>Calibri</vt:lpstr>
      <vt:lpstr>微软雅黑</vt:lpstr>
      <vt:lpstr>Arial Unicode MS</vt:lpstr>
      <vt:lpstr>Office 主题</vt:lpstr>
      <vt:lpstr>TR外汇的资金安全超乎你的想象</vt:lpstr>
      <vt:lpstr>空白演示</vt:lpstr>
      <vt:lpstr>空白演示</vt:lpstr>
      <vt:lpstr>空白演示</vt:lpstr>
      <vt:lpstr>空白演示</vt:lpstr>
      <vt:lpstr>空白演示</vt:lpstr>
      <vt:lpstr>空白演示</vt:lpstr>
      <vt:lpstr>空白演示</vt:lpstr>
      <vt:lpstr>空白演示</vt:lpstr>
      <vt:lpstr>空白演示</vt:lpstr>
      <vt:lpstr>空白演示</vt:lpstr>
      <vt:lpstr>空白演示</vt:lpstr>
      <vt:lpstr>空白演示</vt:lpstr>
      <vt:lpstr>空白演示</vt:lpstr>
      <vt:lpstr>空白演示</vt:lpstr>
      <vt:lpstr>   第一:从流量商的监管来看资金安全！ </vt:lpstr>
      <vt:lpstr>空白演示</vt:lpstr>
      <vt:lpstr>如何查询FCA的监管</vt:lpstr>
      <vt:lpstr>空白演示</vt:lpstr>
      <vt:lpstr>空白演示</vt:lpstr>
      <vt:lpstr>空白演示</vt:lpstr>
      <vt:lpstr>空白演示</vt:lpstr>
      <vt:lpstr> 第二：从TR老板与流量商的关系来看</vt:lpstr>
      <vt:lpstr>空白演示</vt:lpstr>
      <vt:lpstr>空白演示</vt:lpstr>
      <vt:lpstr>第三：从查询交割单来看</vt:lpstr>
      <vt:lpstr>这是3月份到澳大利亚流量商考察现场下单带回来的视频 </vt:lpstr>
      <vt:lpstr>第四：从老板的专业性、初心以及实力来看</vt:lpstr>
      <vt:lpstr>第五：从盈利模式来看</vt:lpstr>
      <vt:lpstr>第六：从公司的多重风控来看</vt:lpstr>
      <vt:lpstr>第七：再从下单考虑到的流动性和深度来看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张译元</cp:lastModifiedBy>
  <cp:revision>27</cp:revision>
  <dcterms:created xsi:type="dcterms:W3CDTF">2018-03-01T02:03:00Z</dcterms:created>
  <dcterms:modified xsi:type="dcterms:W3CDTF">2019-02-08T10:54:40Z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2052-11.1.0.8213</vt:lpwstr>
  </property>
</Properties>
</file>